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1234" r:id="rId2"/>
    <p:sldId id="1247" r:id="rId3"/>
    <p:sldId id="1248" r:id="rId4"/>
    <p:sldId id="1249" r:id="rId5"/>
    <p:sldId id="268" r:id="rId6"/>
  </p:sldIdLst>
  <p:sldSz cx="12192000" cy="6858000"/>
  <p:notesSz cx="6858000" cy="9144000"/>
  <p:defaultTextStyle>
    <a:defPPr>
      <a:defRPr lang="en-US"/>
    </a:defPPr>
    <a:lvl1pPr>
      <a:spcBef>
        <a:spcPts val="0"/>
      </a:spcBef>
      <a:buClr>
        <a:schemeClr val="accent1"/>
      </a:buClr>
      <a:defRPr sz="1800"/>
    </a:lvl1pPr>
    <a:lvl2pPr marL="1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2pPr>
    <a:lvl3pPr marL="3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3pPr>
    <a:lvl4pPr marL="5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4pPr>
    <a:lvl5pPr marL="72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5pPr>
    <a:lvl6pPr marL="90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6pPr>
    <a:lvl7pPr marL="10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7pPr>
    <a:lvl8pPr marL="12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8pPr>
    <a:lvl9pPr marL="14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4" autoAdjust="0"/>
    <p:restoredTop sz="97461" autoAdjust="0"/>
  </p:normalViewPr>
  <p:slideViewPr>
    <p:cSldViewPr snapToGrid="0" showGuides="1">
      <p:cViewPr varScale="1">
        <p:scale>
          <a:sx n="88" d="100"/>
          <a:sy n="88" d="100"/>
        </p:scale>
        <p:origin x="378" y="8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310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493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>
                <a:solidFill>
                  <a:schemeClr val="tx2"/>
                </a:solidFill>
                <a:latin typeface="+mn-lt"/>
              </a:rPr>
              <a:t>11/3/2023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 dirty="0">
                <a:solidFill>
                  <a:schemeClr val="accent2"/>
                </a:solidFill>
                <a:latin typeface="+mn-lt"/>
              </a:rPr>
              <a:t>Hand out</a:t>
            </a:r>
            <a:r>
              <a:rPr lang="en-US" sz="1050" dirty="0">
                <a:solidFill>
                  <a:schemeClr val="accent2"/>
                </a:solidFill>
                <a:latin typeface="+mn-lt"/>
              </a:rPr>
              <a:t> </a:t>
            </a:r>
            <a:fld id="{C92BABF8-1341-4DCB-864A-D83C08BEEAE4}" type="slidenum">
              <a:rPr lang="en-US" sz="105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76FBC1AF-E4C9-412F-9B6D-66CD520F95DB}" type="datetimeFigureOut">
              <a:rPr lang="en-US" smtClean="0"/>
              <a:pPr/>
              <a:t>11/3/2023</a:t>
            </a:fld>
            <a:endParaRPr lang="en-US" dirty="0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Notes</a:t>
            </a:r>
            <a:r>
              <a:rPr lang="en-US" dirty="0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292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924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87401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1602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13285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502166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0933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477977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22078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496026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68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656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04166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3582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6788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08786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28064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7634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19160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45772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94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53037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528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4627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5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04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 dirty="0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383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 userDrawn="1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51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36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00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054800"/>
            <a:ext cx="12192000" cy="5803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 dirty="0"/>
              <a:t>Restricted | © Siemens 2023 | Jan Nalivaika | T AMM FMP-DE | 09.10.2023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1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2087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 dirty="0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9160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Skills etc.</a:t>
            </a:r>
          </a:p>
          <a:p>
            <a:pPr lvl="3"/>
            <a:r>
              <a:rPr lang="en-US" dirty="0"/>
              <a:t>Name etc. sublevel</a:t>
            </a:r>
          </a:p>
          <a:p>
            <a:pPr lvl="4"/>
            <a:r>
              <a:rPr lang="en-US" dirty="0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15397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61385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76" r:id="rId4"/>
    <p:sldLayoutId id="2147483777" r:id="rId5"/>
    <p:sldLayoutId id="2147483778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73" r:id="rId13"/>
    <p:sldLayoutId id="2147483774" r:id="rId14"/>
    <p:sldLayoutId id="2147483775" r:id="rId15"/>
    <p:sldLayoutId id="2147483781" r:id="rId16"/>
    <p:sldLayoutId id="2147483782" r:id="rId17"/>
    <p:sldLayoutId id="2147483783" r:id="rId18"/>
    <p:sldLayoutId id="2147483790" r:id="rId19"/>
    <p:sldLayoutId id="2147483791" r:id="rId20"/>
    <p:sldLayoutId id="2147483792" r:id="rId21"/>
    <p:sldLayoutId id="2147483770" r:id="rId22"/>
    <p:sldLayoutId id="2147483771" r:id="rId23"/>
    <p:sldLayoutId id="2147483772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24" r:id="rId31"/>
    <p:sldLayoutId id="2147483725" r:id="rId32"/>
    <p:sldLayoutId id="2147483726" r:id="rId33"/>
    <p:sldLayoutId id="2147483730" r:id="rId34"/>
    <p:sldLayoutId id="2147483731" r:id="rId35"/>
    <p:sldLayoutId id="2147483732" r:id="rId36"/>
    <p:sldLayoutId id="2147483727" r:id="rId37"/>
    <p:sldLayoutId id="2147483728" r:id="rId38"/>
    <p:sldLayoutId id="2147483729" r:id="rId39"/>
    <p:sldLayoutId id="2147483736" r:id="rId40"/>
    <p:sldLayoutId id="2147483737" r:id="rId41"/>
    <p:sldLayoutId id="2147483738" r:id="rId42"/>
    <p:sldLayoutId id="2147483753" r:id="rId43"/>
    <p:sldLayoutId id="2147483754" r:id="rId44"/>
    <p:sldLayoutId id="2147483755" r:id="rId45"/>
    <p:sldLayoutId id="2147483739" r:id="rId46"/>
    <p:sldLayoutId id="2147483740" r:id="rId47"/>
    <p:sldLayoutId id="2147483741" r:id="rId48"/>
    <p:sldLayoutId id="2147483744" r:id="rId49"/>
    <p:sldLayoutId id="2147483756" r:id="rId50"/>
    <p:sldLayoutId id="2147483655" r:id="rId51"/>
    <p:sldLayoutId id="2147483677" r:id="rId52"/>
    <p:sldLayoutId id="2147483779" r:id="rId53"/>
    <p:sldLayoutId id="2147483709" r:id="rId54"/>
    <p:sldLayoutId id="2147483691" r:id="rId55"/>
    <p:sldLayoutId id="2147483692" r:id="rId56"/>
    <p:sldLayoutId id="2147483780" r:id="rId57"/>
    <p:sldLayoutId id="2147483650" r:id="rId58"/>
    <p:sldLayoutId id="2147483665" r:id="rId59"/>
    <p:sldLayoutId id="2147483666" r:id="rId60"/>
    <p:sldLayoutId id="2147483697" r:id="rId61"/>
    <p:sldLayoutId id="2147483698" r:id="rId62"/>
    <p:sldLayoutId id="2147483652" r:id="rId63"/>
    <p:sldLayoutId id="2147483694" r:id="rId64"/>
    <p:sldLayoutId id="2147483687" r:id="rId65"/>
    <p:sldLayoutId id="2147483690" r:id="rId66"/>
    <p:sldLayoutId id="2147483681" r:id="rId67"/>
    <p:sldLayoutId id="2147483682" r:id="rId68"/>
    <p:sldLayoutId id="2147483711" r:id="rId69"/>
    <p:sldLayoutId id="2147483678" r:id="rId7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jan.Nalivaika.ext@siemens.com" TargetMode="External"/><Relationship Id="rId2" Type="http://schemas.openxmlformats.org/officeDocument/2006/relationships/hyperlink" Target="mailto:jan.nalivaika.ext@siemens.com" TargetMode="External"/><Relationship Id="rId1" Type="http://schemas.openxmlformats.org/officeDocument/2006/relationships/slideLayout" Target="../slideLayouts/slideLayout70.xml"/><Relationship Id="rId4" Type="http://schemas.openxmlformats.org/officeDocument/2006/relationships/hyperlink" Target="mailto:ludwig.siebert@iwb.tum.d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6AD0D-5C18-3DDA-653C-7F18EBBC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67259"/>
            <a:ext cx="11376788" cy="3440243"/>
          </a:xfrm>
        </p:spPr>
        <p:txBody>
          <a:bodyPr/>
          <a:lstStyle/>
          <a:p>
            <a:r>
              <a:rPr lang="en-US" sz="3600" noProof="0" dirty="0"/>
              <a:t>Master-Thesis</a:t>
            </a:r>
            <a:br>
              <a:rPr lang="en-US" sz="3600" noProof="0" dirty="0"/>
            </a:br>
            <a:br>
              <a:rPr lang="en-US" sz="6600" noProof="0" dirty="0"/>
            </a:br>
            <a:r>
              <a:rPr lang="en-US" sz="3600" i="1" kern="100" dirty="0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Methodical Approach for Analyzing Process Parameters and Optimizing Boundary Conditions in </a:t>
            </a:r>
            <a:r>
              <a:rPr lang="en-US" sz="3600" i="1" kern="100" dirty="0" err="1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Mutli</a:t>
            </a:r>
            <a:r>
              <a:rPr lang="en-US" sz="3600" i="1" kern="100" dirty="0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-Axis Robot Programs</a:t>
            </a:r>
            <a:endParaRPr lang="en-DE" sz="6600" dirty="0">
              <a:latin typeface="Siemens Slab Black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76E8A-A7CE-E05D-D39E-5ABD5347C2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2800" dirty="0"/>
              <a:t>Status Update: Week 04+05+06 </a:t>
            </a:r>
            <a:r>
              <a:rPr lang="de-DE" sz="900" dirty="0"/>
              <a:t>(18 </a:t>
            </a:r>
            <a:r>
              <a:rPr lang="de-DE" sz="900" dirty="0" err="1"/>
              <a:t>weeks</a:t>
            </a:r>
            <a:r>
              <a:rPr lang="de-DE" sz="900" dirty="0"/>
              <a:t> </a:t>
            </a:r>
            <a:r>
              <a:rPr lang="de-DE" sz="900" dirty="0" err="1"/>
              <a:t>left</a:t>
            </a:r>
            <a:r>
              <a:rPr lang="de-DE" sz="900" dirty="0"/>
              <a:t>)</a:t>
            </a:r>
            <a:endParaRPr lang="de-DE" sz="2800" dirty="0"/>
          </a:p>
          <a:p>
            <a:r>
              <a:rPr lang="de-DE" sz="2800" dirty="0"/>
              <a:t>23.10.2023 – 12.11.2023</a:t>
            </a:r>
          </a:p>
          <a:p>
            <a:r>
              <a:rPr lang="de-DE" sz="2800" dirty="0"/>
              <a:t>Jan Nalivaika</a:t>
            </a:r>
          </a:p>
          <a:p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E04175-080B-984A-3D30-1BD1DBD7DB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77075" y="6459043"/>
            <a:ext cx="11781600" cy="179882"/>
          </a:xfrm>
        </p:spPr>
        <p:txBody>
          <a:bodyPr/>
          <a:lstStyle/>
          <a:p>
            <a:r>
              <a:rPr lang="en-US" dirty="0"/>
              <a:t> © Siemens 2023 | Jan Nalivaika | T AMM FMP-DE | 10.11.2023</a:t>
            </a:r>
          </a:p>
        </p:txBody>
      </p:sp>
    </p:spTree>
    <p:extLst>
      <p:ext uri="{BB962C8B-B14F-4D97-AF65-F5344CB8AC3E}">
        <p14:creationId xmlns:p14="http://schemas.microsoft.com/office/powerpoint/2010/main" val="1356928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FF8CC-B5C9-BAB4-921A-F7B2FDE44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ToDo</a:t>
            </a:r>
            <a:r>
              <a:rPr lang="en-US" dirty="0"/>
              <a:t> (WEEK 03)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43EDC1-9BFC-98BD-2C02-600A96F46A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10.11.2023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8D1CA-B52A-9621-FFD1-C4E62957F3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C371DE-1DD1-8AA3-A177-07FBAC2A83B9}"/>
              </a:ext>
            </a:extLst>
          </p:cNvPr>
          <p:cNvSpPr txBox="1"/>
          <p:nvPr/>
        </p:nvSpPr>
        <p:spPr>
          <a:xfrm>
            <a:off x="410399" y="1251752"/>
            <a:ext cx="7227089" cy="4431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Exposé </a:t>
            </a:r>
            <a:r>
              <a:rPr lang="en-US" dirty="0" err="1">
                <a:solidFill>
                  <a:schemeClr val="tx1"/>
                </a:solidFill>
              </a:rPr>
              <a:t>einarbeiten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NX program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Stand der Technik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RL for part Change (maybe)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Roboter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Unterweisung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Offiziel</a:t>
            </a:r>
            <a:r>
              <a:rPr lang="en-US" dirty="0">
                <a:solidFill>
                  <a:schemeClr val="tx1"/>
                </a:solidFill>
              </a:rPr>
              <a:t> von Marius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Engerieverbrauch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Messung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 err="1">
                <a:solidFill>
                  <a:schemeClr val="tx1"/>
                </a:solidFill>
              </a:rPr>
              <a:t>Absprache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mit</a:t>
            </a:r>
            <a:r>
              <a:rPr lang="en-US" dirty="0">
                <a:solidFill>
                  <a:schemeClr val="tx1"/>
                </a:solidFill>
              </a:rPr>
              <a:t> Tobias </a:t>
            </a:r>
            <a:r>
              <a:rPr lang="en-US" dirty="0" err="1">
                <a:solidFill>
                  <a:schemeClr val="tx1"/>
                </a:solidFill>
              </a:rPr>
              <a:t>Kamps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ML: Hardware/Software (if necessary)</a:t>
            </a:r>
            <a:endParaRPr lang="en-DE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2 Week </a:t>
            </a:r>
            <a:r>
              <a:rPr lang="en-US" dirty="0" err="1">
                <a:solidFill>
                  <a:schemeClr val="tx1"/>
                </a:solidFill>
              </a:rPr>
              <a:t>ohne</a:t>
            </a:r>
            <a:r>
              <a:rPr lang="en-US" dirty="0">
                <a:solidFill>
                  <a:schemeClr val="tx1"/>
                </a:solidFill>
              </a:rPr>
              <a:t> Ludwig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(10.11 next Meeting)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721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324D3-AF31-2F49-DEF0-929CBAE1C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Methode</a:t>
            </a:r>
            <a:r>
              <a:rPr lang="en-US" dirty="0"/>
              <a:t> 1 – Evaluation of a Path 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325544-23C2-0329-549D-960EEE9BE2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2023 | Jan Nalivaika | T AMM FMP-DE | 09.10.2023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AC4A8-2714-3A7C-C72A-1868683BAF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ABEBC66-E2F7-C4B4-E8F3-BB2C9D58AB2A}"/>
              </a:ext>
            </a:extLst>
          </p:cNvPr>
          <p:cNvSpPr/>
          <p:nvPr/>
        </p:nvSpPr>
        <p:spPr>
          <a:xfrm>
            <a:off x="561530" y="2791909"/>
            <a:ext cx="1611442" cy="775750"/>
          </a:xfrm>
          <a:prstGeom prst="roundRect">
            <a:avLst/>
          </a:prstGeom>
          <a:solidFill>
            <a:srgbClr val="805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Redundant 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DoF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6B819FD-5182-5D63-71E5-80499A9257D6}"/>
              </a:ext>
            </a:extLst>
          </p:cNvPr>
          <p:cNvSpPr/>
          <p:nvPr/>
        </p:nvSpPr>
        <p:spPr>
          <a:xfrm>
            <a:off x="2885630" y="1501390"/>
            <a:ext cx="1611442" cy="629587"/>
          </a:xfrm>
          <a:prstGeom prst="roundRect">
            <a:avLst/>
          </a:prstGeom>
          <a:solidFill>
            <a:srgbClr val="F7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Part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DA23FB-BDF6-0F8F-B7C9-C86C4C4F1D9B}"/>
              </a:ext>
            </a:extLst>
          </p:cNvPr>
          <p:cNvSpPr/>
          <p:nvPr/>
        </p:nvSpPr>
        <p:spPr>
          <a:xfrm>
            <a:off x="2885630" y="2791909"/>
            <a:ext cx="1611442" cy="77575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/>
              <a:t>Path</a:t>
            </a:r>
            <a:endParaRPr lang="en-DE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F969786-7E9A-D460-DCFE-767E6F56AFE6}"/>
              </a:ext>
            </a:extLst>
          </p:cNvPr>
          <p:cNvSpPr/>
          <p:nvPr/>
        </p:nvSpPr>
        <p:spPr>
          <a:xfrm>
            <a:off x="5289009" y="2791909"/>
            <a:ext cx="1611442" cy="77575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/>
              <a:t>Score</a:t>
            </a:r>
            <a:endParaRPr lang="en-DE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ECEA606-B851-5CF0-0699-6729515CF0D9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691351" y="2130977"/>
            <a:ext cx="0" cy="660932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112016-5883-CB9B-F47F-92ABE3525B3F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172972" y="3179784"/>
            <a:ext cx="712658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742BC2-80ED-3498-8354-5F0D83730E16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497072" y="3179784"/>
            <a:ext cx="791937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FE5F969-5799-A301-F80D-8C9F29FE99A0}"/>
              </a:ext>
            </a:extLst>
          </p:cNvPr>
          <p:cNvSpPr/>
          <p:nvPr/>
        </p:nvSpPr>
        <p:spPr>
          <a:xfrm>
            <a:off x="2885630" y="3922971"/>
            <a:ext cx="1611442" cy="775750"/>
          </a:xfrm>
          <a:prstGeom prst="roundRect">
            <a:avLst/>
          </a:prstGeom>
          <a:solidFill>
            <a:srgbClr val="F7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Weights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B38C835-5E82-E0D7-51C3-0D5B3E95C0DF}"/>
              </a:ext>
            </a:extLst>
          </p:cNvPr>
          <p:cNvSpPr/>
          <p:nvPr/>
        </p:nvSpPr>
        <p:spPr>
          <a:xfrm>
            <a:off x="561530" y="1501390"/>
            <a:ext cx="1611442" cy="629587"/>
          </a:xfrm>
          <a:prstGeom prst="roundRect">
            <a:avLst/>
          </a:prstGeom>
          <a:solidFill>
            <a:srgbClr val="F7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Machine</a:t>
            </a:r>
            <a:endParaRPr lang="en-DE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A45557-856A-DD79-8294-3DBE8AF82306}"/>
              </a:ext>
            </a:extLst>
          </p:cNvPr>
          <p:cNvCxnSpPr>
            <a:cxnSpLocks/>
            <a:stCxn id="15" idx="2"/>
            <a:endCxn id="5" idx="0"/>
          </p:cNvCxnSpPr>
          <p:nvPr/>
        </p:nvCxnSpPr>
        <p:spPr>
          <a:xfrm>
            <a:off x="1367251" y="2130977"/>
            <a:ext cx="0" cy="660932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6B9D54B-A0F3-81E6-CAAC-50987508FDCB}"/>
              </a:ext>
            </a:extLst>
          </p:cNvPr>
          <p:cNvSpPr/>
          <p:nvPr/>
        </p:nvSpPr>
        <p:spPr>
          <a:xfrm>
            <a:off x="410400" y="2611322"/>
            <a:ext cx="6762393" cy="2282967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00A7369-ACDB-9412-E9F3-AB8A046E306F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4497072" y="3535097"/>
            <a:ext cx="791937" cy="775749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14855A0-D039-C60B-BBA4-D48071023391}"/>
              </a:ext>
            </a:extLst>
          </p:cNvPr>
          <p:cNvSpPr txBox="1"/>
          <p:nvPr/>
        </p:nvSpPr>
        <p:spPr>
          <a:xfrm>
            <a:off x="7615003" y="2611322"/>
            <a:ext cx="2840636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Loop: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- Set R-</a:t>
            </a:r>
            <a:r>
              <a:rPr lang="en-US" dirty="0" err="1">
                <a:solidFill>
                  <a:schemeClr val="tx1"/>
                </a:solidFill>
              </a:rPr>
              <a:t>DoF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- Get path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- Analyze path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- Calculate score</a:t>
            </a: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795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9990BF-9764-935B-A5F6-7AF7EAA955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2023 | Jan Nalivaika | T AMM FMP-DE | 09.10.2023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06BEC-4DE4-08C0-96C1-AB085AABB9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36F1916-431C-0A7B-96A1-FA51FDEDE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</p:spPr>
        <p:txBody>
          <a:bodyPr/>
          <a:lstStyle/>
          <a:p>
            <a:r>
              <a:rPr lang="en-US" dirty="0" err="1"/>
              <a:t>Methode</a:t>
            </a:r>
            <a:r>
              <a:rPr lang="en-US" dirty="0"/>
              <a:t> 2 – Selection of redundant Parameter -- HYPERPLANE</a:t>
            </a:r>
            <a:endParaRPr lang="en-DE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E236364-7A31-D607-8BD1-BE72CEDD90F2}"/>
              </a:ext>
            </a:extLst>
          </p:cNvPr>
          <p:cNvSpPr/>
          <p:nvPr/>
        </p:nvSpPr>
        <p:spPr>
          <a:xfrm>
            <a:off x="561530" y="2414111"/>
            <a:ext cx="2016778" cy="861240"/>
          </a:xfrm>
          <a:prstGeom prst="roundRect">
            <a:avLst/>
          </a:prstGeom>
          <a:solidFill>
            <a:srgbClr val="805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Set redundant 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DoF</a:t>
            </a:r>
            <a:r>
              <a:rPr lang="en-US" dirty="0">
                <a:solidFill>
                  <a:schemeClr val="tx1"/>
                </a:solidFill>
              </a:rPr>
              <a:t> to random value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323B5FD-AD52-E26F-69C9-529A787F7E78}"/>
              </a:ext>
            </a:extLst>
          </p:cNvPr>
          <p:cNvSpPr/>
          <p:nvPr/>
        </p:nvSpPr>
        <p:spPr>
          <a:xfrm>
            <a:off x="561530" y="3499708"/>
            <a:ext cx="2016778" cy="8612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/>
              <a:t>Path (points)</a:t>
            </a:r>
            <a:endParaRPr lang="en-DE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17DDC18-74E9-7E64-6247-AA8A4D741297}"/>
              </a:ext>
            </a:extLst>
          </p:cNvPr>
          <p:cNvSpPr/>
          <p:nvPr/>
        </p:nvSpPr>
        <p:spPr>
          <a:xfrm>
            <a:off x="5573843" y="2990538"/>
            <a:ext cx="1611442" cy="77575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/>
              <a:t>Score</a:t>
            </a:r>
            <a:endParaRPr lang="en-DE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4174AF2-3124-B735-5E5A-29980C35073C}"/>
              </a:ext>
            </a:extLst>
          </p:cNvPr>
          <p:cNvSpPr/>
          <p:nvPr/>
        </p:nvSpPr>
        <p:spPr>
          <a:xfrm>
            <a:off x="2788193" y="4966598"/>
            <a:ext cx="1611442" cy="775750"/>
          </a:xfrm>
          <a:prstGeom prst="roundRect">
            <a:avLst/>
          </a:prstGeom>
          <a:solidFill>
            <a:srgbClr val="F7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Weights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4423966-C7D7-7AEC-8C5C-831D1A329821}"/>
              </a:ext>
            </a:extLst>
          </p:cNvPr>
          <p:cNvSpPr/>
          <p:nvPr/>
        </p:nvSpPr>
        <p:spPr>
          <a:xfrm>
            <a:off x="3051738" y="2990538"/>
            <a:ext cx="1611442" cy="77575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/>
              <a:t>Inverse kinematics</a:t>
            </a:r>
            <a:endParaRPr lang="en-DE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A1FFEA4-FF63-7D07-7FA1-ED7EB2A76042}"/>
              </a:ext>
            </a:extLst>
          </p:cNvPr>
          <p:cNvCxnSpPr>
            <a:endCxn id="25" idx="1"/>
          </p:cNvCxnSpPr>
          <p:nvPr/>
        </p:nvCxnSpPr>
        <p:spPr>
          <a:xfrm>
            <a:off x="4699416" y="3378413"/>
            <a:ext cx="874427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4365937-7DAB-0CC8-3F6E-725CF7695E0C}"/>
              </a:ext>
            </a:extLst>
          </p:cNvPr>
          <p:cNvCxnSpPr>
            <a:stCxn id="22" idx="3"/>
            <a:endCxn id="38" idx="0"/>
          </p:cNvCxnSpPr>
          <p:nvPr/>
        </p:nvCxnSpPr>
        <p:spPr>
          <a:xfrm>
            <a:off x="2578308" y="2844731"/>
            <a:ext cx="1279151" cy="145807"/>
          </a:xfrm>
          <a:prstGeom prst="bentConnector2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01B4C99F-06AA-4AEA-F817-F4D4E5A9B6F6}"/>
              </a:ext>
            </a:extLst>
          </p:cNvPr>
          <p:cNvCxnSpPr>
            <a:stCxn id="24" idx="3"/>
            <a:endCxn id="38" idx="2"/>
          </p:cNvCxnSpPr>
          <p:nvPr/>
        </p:nvCxnSpPr>
        <p:spPr>
          <a:xfrm flipV="1">
            <a:off x="2578308" y="3766288"/>
            <a:ext cx="1279151" cy="164040"/>
          </a:xfrm>
          <a:prstGeom prst="bentConnector2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F763E89-09C3-1C96-303F-9263A134C85B}"/>
              </a:ext>
            </a:extLst>
          </p:cNvPr>
          <p:cNvCxnSpPr>
            <a:stCxn id="29" idx="3"/>
            <a:endCxn id="25" idx="2"/>
          </p:cNvCxnSpPr>
          <p:nvPr/>
        </p:nvCxnSpPr>
        <p:spPr>
          <a:xfrm flipV="1">
            <a:off x="4399635" y="3766288"/>
            <a:ext cx="1979929" cy="1588185"/>
          </a:xfrm>
          <a:prstGeom prst="bentConnector2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69F938B-C530-2257-FB0F-F94E7B7DA9DE}"/>
              </a:ext>
            </a:extLst>
          </p:cNvPr>
          <p:cNvSpPr/>
          <p:nvPr/>
        </p:nvSpPr>
        <p:spPr>
          <a:xfrm>
            <a:off x="7991006" y="2990538"/>
            <a:ext cx="1611442" cy="77575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/>
              <a:t>Hyperplane construction </a:t>
            </a:r>
            <a:endParaRPr lang="en-DE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437A185-5B85-65BA-4A78-0D82B1214212}"/>
              </a:ext>
            </a:extLst>
          </p:cNvPr>
          <p:cNvCxnSpPr>
            <a:stCxn id="25" idx="3"/>
            <a:endCxn id="51" idx="1"/>
          </p:cNvCxnSpPr>
          <p:nvPr/>
        </p:nvCxnSpPr>
        <p:spPr>
          <a:xfrm>
            <a:off x="7185285" y="3378413"/>
            <a:ext cx="805721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308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EF7BA6B8-2D49-49EE-AA38-401584ACB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478800"/>
            <a:ext cx="9216000" cy="968624"/>
          </a:xfrm>
        </p:spPr>
        <p:txBody>
          <a:bodyPr/>
          <a:lstStyle/>
          <a:p>
            <a:r>
              <a:rPr lang="en-US" sz="6600" noProof="0" dirty="0"/>
              <a:t>Contact</a:t>
            </a:r>
          </a:p>
        </p:txBody>
      </p:sp>
      <p:sp>
        <p:nvSpPr>
          <p:cNvPr id="3" name="Subtitle" descr="Sample contact data">
            <a:extLst>
              <a:ext uri="{FF2B5EF4-FFF2-40B4-BE49-F238E27FC236}">
                <a16:creationId xmlns:a16="http://schemas.microsoft.com/office/drawing/2014/main" id="{A8C0B1B3-7902-4A0F-A274-1F5878B81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125" y="1527634"/>
            <a:ext cx="4570406" cy="1789677"/>
          </a:xfrm>
        </p:spPr>
        <p:txBody>
          <a:bodyPr/>
          <a:lstStyle/>
          <a:p>
            <a:pPr lvl="1"/>
            <a:r>
              <a:rPr lang="en-US" noProof="0" dirty="0"/>
              <a:t>Jan Nalivaika (TUM) </a:t>
            </a:r>
            <a:r>
              <a:rPr lang="en-US" dirty="0"/>
              <a:t>Student</a:t>
            </a:r>
            <a:br>
              <a:rPr lang="en-US" noProof="0" dirty="0"/>
            </a:br>
            <a:r>
              <a:rPr lang="de-DE" b="0" noProof="0" dirty="0"/>
              <a:t>Otto-Hahn-Ring 6</a:t>
            </a:r>
          </a:p>
          <a:p>
            <a:r>
              <a:rPr lang="de-DE" noProof="0" dirty="0"/>
              <a:t>81739 Munich, Germany</a:t>
            </a:r>
          </a:p>
          <a:p>
            <a:pPr lvl="1"/>
            <a:r>
              <a:rPr lang="en-US" b="0" noProof="0" dirty="0"/>
              <a:t>Phone +49 163 7180148</a:t>
            </a:r>
          </a:p>
          <a:p>
            <a:pPr lvl="1"/>
            <a:r>
              <a:rPr lang="en-US" b="0" noProof="0" dirty="0"/>
              <a:t>E-mail</a:t>
            </a:r>
            <a:r>
              <a:rPr lang="en-US" noProof="0" dirty="0"/>
              <a:t> </a:t>
            </a:r>
            <a:r>
              <a:rPr lang="en-US" noProof="0" dirty="0">
                <a:solidFill>
                  <a:srgbClr val="00E6D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jan.nalivaika.ext@siemens.com</a:t>
            </a:r>
            <a:br>
              <a:rPr lang="en-US" dirty="0">
                <a:solidFill>
                  <a:srgbClr val="00E6DC"/>
                </a:solidFill>
              </a:rPr>
            </a:br>
            <a:r>
              <a:rPr lang="en-US" dirty="0">
                <a:solidFill>
                  <a:srgbClr val="00E6DC"/>
                </a:solidFill>
              </a:rPr>
              <a:t>           </a:t>
            </a:r>
            <a:r>
              <a:rPr lang="en-US" dirty="0">
                <a:solidFill>
                  <a:srgbClr val="00E6D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nalivaika@outlook.de</a:t>
            </a:r>
            <a:endParaRPr lang="en-US" dirty="0">
              <a:solidFill>
                <a:srgbClr val="00E6DC"/>
              </a:solidFill>
            </a:endParaRPr>
          </a:p>
          <a:p>
            <a:pPr lvl="1"/>
            <a:endParaRPr lang="en-US" noProof="0" dirty="0"/>
          </a:p>
        </p:txBody>
      </p:sp>
      <p:sp>
        <p:nvSpPr>
          <p:cNvPr id="9" name="Subtitle" descr="Sample contact data">
            <a:extLst>
              <a:ext uri="{FF2B5EF4-FFF2-40B4-BE49-F238E27FC236}">
                <a16:creationId xmlns:a16="http://schemas.microsoft.com/office/drawing/2014/main" id="{4260123B-8C19-0428-361A-BD74A9985971}"/>
              </a:ext>
            </a:extLst>
          </p:cNvPr>
          <p:cNvSpPr txBox="1">
            <a:spLocks/>
          </p:cNvSpPr>
          <p:nvPr/>
        </p:nvSpPr>
        <p:spPr bwMode="black">
          <a:xfrm>
            <a:off x="4663203" y="1527634"/>
            <a:ext cx="3358702" cy="291101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Marius Breuer (Siemens AG)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/>
              <a:t>Otto-Hahn-Ring 6</a:t>
            </a:r>
          </a:p>
          <a:p>
            <a:pPr>
              <a:buClrTx/>
            </a:pPr>
            <a:r>
              <a:rPr lang="de-DE" dirty="0"/>
              <a:t>81739 Munich, Germany</a:t>
            </a:r>
          </a:p>
          <a:p>
            <a:pPr lvl="1"/>
            <a:r>
              <a:rPr lang="en-US" b="0" dirty="0"/>
              <a:t>Phone +49 (172) 8396287</a:t>
            </a:r>
          </a:p>
          <a:p>
            <a:pPr lvl="1"/>
            <a:r>
              <a:rPr lang="en-US" b="0" dirty="0"/>
              <a:t>E-mail </a:t>
            </a:r>
            <a:r>
              <a:rPr lang="en-US" u="sng" dirty="0">
                <a:solidFill>
                  <a:srgbClr val="00E6DC"/>
                </a:solidFill>
              </a:rPr>
              <a:t>marius.breuer@siemens.com</a:t>
            </a:r>
          </a:p>
        </p:txBody>
      </p:sp>
      <p:sp>
        <p:nvSpPr>
          <p:cNvPr id="10" name="Subtitle" descr="Sample contact data">
            <a:extLst>
              <a:ext uri="{FF2B5EF4-FFF2-40B4-BE49-F238E27FC236}">
                <a16:creationId xmlns:a16="http://schemas.microsoft.com/office/drawing/2014/main" id="{235FC131-8B33-9083-1C37-E2D29583AD72}"/>
              </a:ext>
            </a:extLst>
          </p:cNvPr>
          <p:cNvSpPr txBox="1">
            <a:spLocks/>
          </p:cNvSpPr>
          <p:nvPr/>
        </p:nvSpPr>
        <p:spPr bwMode="black">
          <a:xfrm>
            <a:off x="496125" y="3939646"/>
            <a:ext cx="3358702" cy="167250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Ludwig Siebert (TUM-IBW)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 err="1"/>
              <a:t>Boltzmannstr</a:t>
            </a:r>
            <a:r>
              <a:rPr lang="de-DE" dirty="0"/>
              <a:t>. 15</a:t>
            </a:r>
          </a:p>
          <a:p>
            <a:pPr>
              <a:buClrTx/>
            </a:pPr>
            <a:r>
              <a:rPr lang="de-DE" dirty="0"/>
              <a:t>85748 Garching at Munich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Phone +49 (89) 289 – 15578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E-mail</a:t>
            </a:r>
            <a:r>
              <a:rPr lang="en-US" b="1" dirty="0"/>
              <a:t> </a:t>
            </a:r>
            <a:r>
              <a:rPr lang="en-US" b="1" i="0" u="none" strike="noStrike" dirty="0">
                <a:solidFill>
                  <a:srgbClr val="00E6DC"/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ludwig.siebert@iwb.tum.de</a:t>
            </a:r>
            <a:endParaRPr lang="en-US" b="1" u="sng" dirty="0">
              <a:solidFill>
                <a:srgbClr val="00E6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083358"/>
      </p:ext>
    </p:extLst>
  </p:cSld>
  <p:clrMapOvr>
    <a:masterClrMapping/>
  </p:clrMapOvr>
</p:sld>
</file>

<file path=ppt/theme/theme1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sie-ppt-O365-16x9-standard-eng-v3-4-4.pptx" id="{546CC482-0BBB-4CFB-B701-E3D0627EFDB3}" vid="{22300633-0624-408C-B4D8-A1C9F6F4C759}"/>
    </a:ext>
  </a:extLst>
</a:theme>
</file>

<file path=ppt/theme/theme2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sie-ppt-O365-16x9-standard-eng-v3-4-4</Template>
  <TotalTime>0</TotalTime>
  <Words>292</Words>
  <Application>Microsoft Office PowerPoint</Application>
  <PresentationFormat>Widescreen</PresentationFormat>
  <Paragraphs>63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Siemens Slab Black</vt:lpstr>
      <vt:lpstr>Siemens 2022</vt:lpstr>
      <vt:lpstr>Master-Thesis  Methodical Approach for Analyzing Process Parameters and Optimizing Boundary Conditions in Mutli-Axis Robot Programs</vt:lpstr>
      <vt:lpstr>ToDo (WEEK 03)</vt:lpstr>
      <vt:lpstr>Methode 1 – Evaluation of a Path </vt:lpstr>
      <vt:lpstr>Methode 2 – Selection of redundant Parameter -- HYPERPLANE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Master-Thesis </dc:title>
  <dc:creator>Nalivaika, Jan (ext) (T AMM FMP-DE)</dc:creator>
  <cp:keywords>Template</cp:keywords>
  <dc:description>Version 3.4.4
April 2023</dc:description>
  <cp:lastModifiedBy>Nalivaika, Jan (ext) (T AMM FMP-DE)</cp:lastModifiedBy>
  <cp:revision>81</cp:revision>
  <dcterms:created xsi:type="dcterms:W3CDTF">2023-10-02T13:28:39Z</dcterms:created>
  <dcterms:modified xsi:type="dcterms:W3CDTF">2023-11-03T15:55:35Z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4.0.0</vt:lpwstr>
  </property>
  <property fmtid="{D5CDD505-2E9C-101B-9397-08002B2CF9AE}" pid="3" name="Language">
    <vt:lpwstr>English</vt:lpwstr>
  </property>
  <property fmtid="{D5CDD505-2E9C-101B-9397-08002B2CF9AE}" pid="4" name="MSIP_Label_9d258917-277f-42cd-a3cd-14c4e9ee58bc_Enabled">
    <vt:lpwstr>true</vt:lpwstr>
  </property>
  <property fmtid="{D5CDD505-2E9C-101B-9397-08002B2CF9AE}" pid="5" name="MSIP_Label_9d258917-277f-42cd-a3cd-14c4e9ee58bc_SetDate">
    <vt:lpwstr>2023-10-02T13:30:28Z</vt:lpwstr>
  </property>
  <property fmtid="{D5CDD505-2E9C-101B-9397-08002B2CF9AE}" pid="6" name="MSIP_Label_9d258917-277f-42cd-a3cd-14c4e9ee58bc_Method">
    <vt:lpwstr>Standard</vt:lpwstr>
  </property>
  <property fmtid="{D5CDD505-2E9C-101B-9397-08002B2CF9AE}" pid="7" name="MSIP_Label_9d258917-277f-42cd-a3cd-14c4e9ee58bc_Name">
    <vt:lpwstr>restricted</vt:lpwstr>
  </property>
  <property fmtid="{D5CDD505-2E9C-101B-9397-08002B2CF9AE}" pid="8" name="MSIP_Label_9d258917-277f-42cd-a3cd-14c4e9ee58bc_SiteId">
    <vt:lpwstr>38ae3bcd-9579-4fd4-adda-b42e1495d55a</vt:lpwstr>
  </property>
  <property fmtid="{D5CDD505-2E9C-101B-9397-08002B2CF9AE}" pid="9" name="MSIP_Label_9d258917-277f-42cd-a3cd-14c4e9ee58bc_ActionId">
    <vt:lpwstr>939396d1-765d-4900-b17c-2753251d432f</vt:lpwstr>
  </property>
  <property fmtid="{D5CDD505-2E9C-101B-9397-08002B2CF9AE}" pid="10" name="MSIP_Label_9d258917-277f-42cd-a3cd-14c4e9ee58bc_ContentBits">
    <vt:lpwstr>0</vt:lpwstr>
  </property>
</Properties>
</file>